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68" r:id="rId4"/>
    <p:sldId id="269" r:id="rId5"/>
    <p:sldId id="263" r:id="rId6"/>
    <p:sldId id="257" r:id="rId7"/>
    <p:sldId id="270" r:id="rId8"/>
    <p:sldId id="265" r:id="rId9"/>
    <p:sldId id="258" r:id="rId10"/>
    <p:sldId id="271" r:id="rId11"/>
    <p:sldId id="272" r:id="rId12"/>
    <p:sldId id="273" r:id="rId13"/>
    <p:sldId id="274" r:id="rId14"/>
    <p:sldId id="275" r:id="rId15"/>
    <p:sldId id="276" r:id="rId16"/>
    <p:sldId id="260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6B53"/>
    <a:srgbClr val="12A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6025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12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0237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204820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686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19102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1324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717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527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5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877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533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7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63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64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392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00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B0F595D-9AEB-4683-ABCC-692D391E643F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9373579-CB92-4F52-BB68-21F036E994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584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4616" y="-1000959"/>
            <a:ext cx="10004502" cy="2971801"/>
          </a:xfrm>
        </p:spPr>
        <p:txBody>
          <a:bodyPr/>
          <a:lstStyle/>
          <a:p>
            <a:r>
              <a:rPr lang="en-US" dirty="0"/>
              <a:t>Agricultural-water use (AG) </a:t>
            </a:r>
            <a:r>
              <a:rPr lang="en-US" dirty="0">
                <a:solidFill>
                  <a:srgbClr val="FFFF00"/>
                </a:solidFill>
              </a:rPr>
              <a:t>Package</a:t>
            </a:r>
            <a:r>
              <a:rPr lang="en-US" dirty="0"/>
              <a:t> for </a:t>
            </a:r>
            <a:r>
              <a:rPr lang="en-US" dirty="0" err="1"/>
              <a:t>gsflow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9212" y="2142755"/>
            <a:ext cx="7215693" cy="45865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TextBox 2"/>
          <p:cNvSpPr txBox="1"/>
          <p:nvPr/>
        </p:nvSpPr>
        <p:spPr>
          <a:xfrm>
            <a:off x="1048406" y="3160986"/>
            <a:ext cx="35630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Hyper-resolution modeling of Regional water use by agriculture with integrated hydrology</a:t>
            </a:r>
          </a:p>
        </p:txBody>
      </p:sp>
    </p:spTree>
    <p:extLst>
      <p:ext uri="{BB962C8B-B14F-4D97-AF65-F5344CB8AC3E}">
        <p14:creationId xmlns:p14="http://schemas.microsoft.com/office/powerpoint/2010/main" val="42109819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7914" y="457199"/>
            <a:ext cx="10315222" cy="2971801"/>
          </a:xfrm>
        </p:spPr>
        <p:txBody>
          <a:bodyPr/>
          <a:lstStyle/>
          <a:p>
            <a:r>
              <a:rPr lang="en-US" dirty="0"/>
              <a:t>Example problem 2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782C4F-7700-4C48-A9A6-566265ED3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500" y="270588"/>
            <a:ext cx="5211726" cy="6428791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46DBC68C-6387-4446-973D-B518492DE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5839" y="2437166"/>
            <a:ext cx="5327883" cy="1947333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GSFLOW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ENERGY AND SOIL-WATER BALANCE CALCULATED BY PRMS</a:t>
            </a:r>
          </a:p>
        </p:txBody>
      </p:sp>
    </p:spTree>
    <p:extLst>
      <p:ext uri="{BB962C8B-B14F-4D97-AF65-F5344CB8AC3E}">
        <p14:creationId xmlns:p14="http://schemas.microsoft.com/office/powerpoint/2010/main" val="3667028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9759" y="-345234"/>
            <a:ext cx="10315222" cy="2971801"/>
          </a:xfrm>
        </p:spPr>
        <p:txBody>
          <a:bodyPr/>
          <a:lstStyle/>
          <a:p>
            <a:r>
              <a:rPr lang="en-US" dirty="0"/>
              <a:t>Example problem 2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C325F9-F85A-48EF-B7EF-AD11D6077F5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18034" y="2900583"/>
            <a:ext cx="7905679" cy="3378919"/>
          </a:xfrm>
          <a:prstGeom prst="rect">
            <a:avLst/>
          </a:prstGeom>
        </p:spPr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6B308B4D-385F-4D99-ACB3-A0157F057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8034" y="1865936"/>
            <a:ext cx="6400800" cy="89763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Examine impacts of crop type (crop coefficient) on NIWR and crop  consumption</a:t>
            </a:r>
          </a:p>
        </p:txBody>
      </p:sp>
    </p:spTree>
    <p:extLst>
      <p:ext uri="{BB962C8B-B14F-4D97-AF65-F5344CB8AC3E}">
        <p14:creationId xmlns:p14="http://schemas.microsoft.com/office/powerpoint/2010/main" val="3534176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1283" y="0"/>
            <a:ext cx="10315222" cy="2971801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problem 2A: Irrigation amounts determined by </a:t>
            </a:r>
            <a:r>
              <a:rPr lang="en-US" dirty="0">
                <a:solidFill>
                  <a:srgbClr val="FFFF00"/>
                </a:solidFill>
              </a:rPr>
              <a:t>minimizing ET deficit</a:t>
            </a:r>
            <a:br>
              <a:rPr lang="en-US" dirty="0"/>
            </a:b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B308B4D-385F-4D99-ACB3-A0157F057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47561" y="2455333"/>
            <a:ext cx="7722671" cy="194733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NIWR for low and high crop coefficient (Kc) values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A2FE4C-2D26-49C6-9FD4-92FCE4C53D3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87420" y="2959187"/>
            <a:ext cx="7882812" cy="365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121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316" y="-428731"/>
            <a:ext cx="11359367" cy="2971801"/>
          </a:xfrm>
        </p:spPr>
        <p:txBody>
          <a:bodyPr>
            <a:normAutofit/>
          </a:bodyPr>
          <a:lstStyle/>
          <a:p>
            <a:r>
              <a:rPr lang="en-US" dirty="0"/>
              <a:t>Example problem 2B: Irrigation events </a:t>
            </a:r>
            <a:r>
              <a:rPr lang="en-US" dirty="0">
                <a:solidFill>
                  <a:srgbClr val="FFFF00"/>
                </a:solidFill>
              </a:rPr>
              <a:t>triggered by ET deficit </a:t>
            </a:r>
            <a:r>
              <a:rPr lang="en-US" dirty="0"/>
              <a:t>with set duration and rate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D1BF06-AC21-4B9E-956E-3BFA2FB71D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95346" y="3225379"/>
            <a:ext cx="6000657" cy="28854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C462B5-5579-470F-A2A1-6C0C8ED7B2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/>
          <a:stretch/>
        </p:blipFill>
        <p:spPr>
          <a:xfrm>
            <a:off x="6191346" y="3225380"/>
            <a:ext cx="6000654" cy="28854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3F4290D-D18F-4FA2-BC72-BE7DD9527307}"/>
              </a:ext>
            </a:extLst>
          </p:cNvPr>
          <p:cNvSpPr txBox="1"/>
          <p:nvPr/>
        </p:nvSpPr>
        <p:spPr>
          <a:xfrm>
            <a:off x="6447453" y="6110784"/>
            <a:ext cx="2593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irrigation events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0B4881-6C76-47C8-86AE-44204F488A39}"/>
              </a:ext>
            </a:extLst>
          </p:cNvPr>
          <p:cNvSpPr txBox="1"/>
          <p:nvPr/>
        </p:nvSpPr>
        <p:spPr>
          <a:xfrm>
            <a:off x="591069" y="6110784"/>
            <a:ext cx="2449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irrigation events</a:t>
            </a:r>
          </a:p>
        </p:txBody>
      </p:sp>
    </p:spTree>
    <p:extLst>
      <p:ext uri="{BB962C8B-B14F-4D97-AF65-F5344CB8AC3E}">
        <p14:creationId xmlns:p14="http://schemas.microsoft.com/office/powerpoint/2010/main" val="2175178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316" y="-755302"/>
            <a:ext cx="11359367" cy="2971801"/>
          </a:xfrm>
        </p:spPr>
        <p:txBody>
          <a:bodyPr/>
          <a:lstStyle/>
          <a:p>
            <a:r>
              <a:rPr lang="en-US" dirty="0"/>
              <a:t>Example problem 2B: Different trigger thresholds affect 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F4290D-D18F-4FA2-BC72-BE7DD9527307}"/>
              </a:ext>
            </a:extLst>
          </p:cNvPr>
          <p:cNvSpPr txBox="1"/>
          <p:nvPr/>
        </p:nvSpPr>
        <p:spPr>
          <a:xfrm>
            <a:off x="6095999" y="5884098"/>
            <a:ext cx="6045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More irrigation events-satisfy well water conditions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0B4881-6C76-47C8-86AE-44204F488A39}"/>
              </a:ext>
            </a:extLst>
          </p:cNvPr>
          <p:cNvSpPr txBox="1"/>
          <p:nvPr/>
        </p:nvSpPr>
        <p:spPr>
          <a:xfrm>
            <a:off x="534954" y="5884098"/>
            <a:ext cx="4541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Less irrigation events-deficit irrigation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03D173-4C4E-407D-804D-1B114F1AA0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695"/>
          <a:stretch/>
        </p:blipFill>
        <p:spPr>
          <a:xfrm>
            <a:off x="198661" y="3094746"/>
            <a:ext cx="5776665" cy="27893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6FB082-A14E-4B87-B73A-DEA83368BB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633"/>
          <a:stretch/>
        </p:blipFill>
        <p:spPr>
          <a:xfrm>
            <a:off x="6291943" y="3094746"/>
            <a:ext cx="5769429" cy="278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8086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1921" y="-1622034"/>
            <a:ext cx="10982723" cy="2971801"/>
          </a:xfrm>
        </p:spPr>
        <p:txBody>
          <a:bodyPr>
            <a:normAutofit/>
          </a:bodyPr>
          <a:lstStyle/>
          <a:p>
            <a:r>
              <a:rPr lang="en-US" dirty="0"/>
              <a:t>AG Package for </a:t>
            </a:r>
            <a:r>
              <a:rPr lang="en-US" dirty="0" err="1"/>
              <a:t>gsflow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383D94-EA95-4C7D-8F6E-8350AE42ED2A}"/>
              </a:ext>
            </a:extLst>
          </p:cNvPr>
          <p:cNvSpPr txBox="1"/>
          <p:nvPr/>
        </p:nvSpPr>
        <p:spPr>
          <a:xfrm>
            <a:off x="521921" y="1831625"/>
            <a:ext cx="652209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Automatically distributes water for irrigation using energy/water budget and mimics different types of grower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Spatially distributed daily climate, energy and soil water balance, and lateral runoff simulation for return flows makes it unlike existing options for MODFLOW to simulate agriculture (e.g., OWHM-FARM)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evaluate impacts of climate change, and impacts of agriculture water use on low flows, groundwater levels, and reservoirs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Currently being applied in several high profile agricultural basins in California/Oregon/Nevada using </a:t>
            </a:r>
            <a:r>
              <a:rPr lang="en-US" dirty="0">
                <a:solidFill>
                  <a:srgbClr val="FFFF00"/>
                </a:solidFill>
              </a:rPr>
              <a:t>MODSIM-GSFLOW</a:t>
            </a:r>
          </a:p>
        </p:txBody>
      </p:sp>
      <p:pic>
        <p:nvPicPr>
          <p:cNvPr id="9" name="Shape 90">
            <a:extLst>
              <a:ext uri="{FF2B5EF4-FFF2-40B4-BE49-F238E27FC236}">
                <a16:creationId xmlns:a16="http://schemas.microsoft.com/office/drawing/2014/main" id="{7B5D6B29-DD7D-4714-A48F-440EF417FCE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21895" y="2144250"/>
            <a:ext cx="4814595" cy="3622068"/>
          </a:xfrm>
          <a:prstGeom prst="rect">
            <a:avLst/>
          </a:prstGeom>
          <a:noFill/>
          <a:ln>
            <a:noFill/>
          </a:ln>
          <a:effectLst>
            <a:outerShdw blurRad="457200" dist="101600" dir="2700000" sx="104000" sy="104000" algn="tl" rotWithShape="0">
              <a:srgbClr val="000000">
                <a:alpha val="7137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56407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20FE460-A5AF-4ECA-B2ED-8C9FFA12E5D4}"/>
              </a:ext>
            </a:extLst>
          </p:cNvPr>
          <p:cNvSpPr txBox="1"/>
          <p:nvPr/>
        </p:nvSpPr>
        <p:spPr>
          <a:xfrm>
            <a:off x="1222311" y="2397969"/>
            <a:ext cx="795602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Submit to Environmental modeling and software Journal, 2-3 weeks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Release with GSFLOW in near future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Thanks!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691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596" y="-279052"/>
            <a:ext cx="6580844" cy="2971801"/>
          </a:xfrm>
        </p:spPr>
        <p:txBody>
          <a:bodyPr>
            <a:normAutofit/>
          </a:bodyPr>
          <a:lstStyle/>
          <a:p>
            <a:r>
              <a:rPr lang="en-US" dirty="0"/>
              <a:t>AG Package Input file structure (Key words)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587" y="80962"/>
            <a:ext cx="4610100" cy="6696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663" y="2824714"/>
            <a:ext cx="3648075" cy="2590800"/>
          </a:xfrm>
          <a:prstGeom prst="rect">
            <a:avLst/>
          </a:prstGeom>
        </p:spPr>
      </p:pic>
      <p:cxnSp>
        <p:nvCxnSpPr>
          <p:cNvPr id="7" name="Straight Arrow Connector 6"/>
          <p:cNvCxnSpPr>
            <a:endCxn id="5" idx="1"/>
          </p:cNvCxnSpPr>
          <p:nvPr/>
        </p:nvCxnSpPr>
        <p:spPr>
          <a:xfrm flipV="1">
            <a:off x="2379216" y="4120114"/>
            <a:ext cx="898447" cy="43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81596" y="4384043"/>
            <a:ext cx="24468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Well list can use TABFILES to change max constraint on pumping</a:t>
            </a:r>
          </a:p>
        </p:txBody>
      </p:sp>
    </p:spTree>
    <p:extLst>
      <p:ext uri="{BB962C8B-B14F-4D97-AF65-F5344CB8AC3E}">
        <p14:creationId xmlns:p14="http://schemas.microsoft.com/office/powerpoint/2010/main" val="3334429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9853" y="-1379667"/>
            <a:ext cx="10004502" cy="2971801"/>
          </a:xfrm>
        </p:spPr>
        <p:txBody>
          <a:bodyPr/>
          <a:lstStyle/>
          <a:p>
            <a:r>
              <a:rPr lang="en-US" dirty="0"/>
              <a:t>Agricultural-water use (AG) </a:t>
            </a:r>
            <a:r>
              <a:rPr lang="en-US" dirty="0">
                <a:solidFill>
                  <a:srgbClr val="FFFF00"/>
                </a:solidFill>
              </a:rPr>
              <a:t>Package</a:t>
            </a:r>
            <a:r>
              <a:rPr lang="en-US" dirty="0"/>
              <a:t> for </a:t>
            </a:r>
            <a:r>
              <a:rPr lang="en-US" dirty="0" err="1"/>
              <a:t>gsflow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6071" y="1866894"/>
            <a:ext cx="35630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Developed using concept of </a:t>
            </a:r>
            <a:r>
              <a:rPr lang="en-US" sz="2400" dirty="0">
                <a:solidFill>
                  <a:srgbClr val="FFFF00"/>
                </a:solidFill>
              </a:rPr>
              <a:t>Net Irrigation Water Requirement (NIWR)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much water should be diverted/pumped to provide well watered conditions?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does water supply limit consumption?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D561290E-33E9-424C-B45D-4EA193E782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04" t="8000" r="28423" b="2750"/>
          <a:stretch/>
        </p:blipFill>
        <p:spPr bwMode="auto">
          <a:xfrm>
            <a:off x="8114524" y="1771067"/>
            <a:ext cx="3901790" cy="48855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DAC694-82F9-4D3B-A3E5-DBC3433BB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6099" y="2308830"/>
            <a:ext cx="3368894" cy="1905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04F650-BB90-4660-8C20-513CB7EA5B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6099" y="4571481"/>
            <a:ext cx="3352800" cy="1905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CDA3C50-9081-4852-8A0A-E246924ED654}"/>
              </a:ext>
            </a:extLst>
          </p:cNvPr>
          <p:cNvSpPr txBox="1"/>
          <p:nvPr/>
        </p:nvSpPr>
        <p:spPr>
          <a:xfrm>
            <a:off x="5682104" y="4069490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353775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3749" y="-393443"/>
            <a:ext cx="10004502" cy="2971801"/>
          </a:xfrm>
        </p:spPr>
        <p:txBody>
          <a:bodyPr/>
          <a:lstStyle/>
          <a:p>
            <a:r>
              <a:rPr lang="en-US" dirty="0"/>
              <a:t>Agricultural-water use—at the intersection of supply and demand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5974" y="3290740"/>
            <a:ext cx="49908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Demand estimated using land use, climate, and ET deficit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Hydrology model simulates water supply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Competition among different water sectors (ag., muni, res., indus.)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8B068A-3EC3-4169-ABD9-CE73C4598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57840"/>
            <a:ext cx="5490026" cy="364360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2209049-057B-4C5D-98CD-04FB33691BA2}"/>
              </a:ext>
            </a:extLst>
          </p:cNvPr>
          <p:cNvSpPr/>
          <p:nvPr/>
        </p:nvSpPr>
        <p:spPr>
          <a:xfrm rot="1011059">
            <a:off x="6528970" y="4197610"/>
            <a:ext cx="541686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Energy      Demand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25D150-2FE2-433E-8EBF-82CB9C0FDC68}"/>
              </a:ext>
            </a:extLst>
          </p:cNvPr>
          <p:cNvSpPr/>
          <p:nvPr/>
        </p:nvSpPr>
        <p:spPr>
          <a:xfrm rot="19272184">
            <a:off x="7042929" y="4092539"/>
            <a:ext cx="380264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Water Supply</a:t>
            </a:r>
          </a:p>
        </p:txBody>
      </p:sp>
    </p:spTree>
    <p:extLst>
      <p:ext uri="{BB962C8B-B14F-4D97-AF65-F5344CB8AC3E}">
        <p14:creationId xmlns:p14="http://schemas.microsoft.com/office/powerpoint/2010/main" val="171442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2439" y="2454524"/>
            <a:ext cx="6026423" cy="3880962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A1F5318C-C77B-4D9E-BD26-05BC53232B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452" y="-1159330"/>
            <a:ext cx="10622919" cy="2971801"/>
          </a:xfrm>
        </p:spPr>
        <p:txBody>
          <a:bodyPr/>
          <a:lstStyle/>
          <a:p>
            <a:r>
              <a:rPr lang="en-US" dirty="0"/>
              <a:t>Energy and Soil-Water balance used to estimate </a:t>
            </a:r>
            <a:r>
              <a:rPr lang="en-US" dirty="0">
                <a:solidFill>
                  <a:srgbClr val="FFFF00"/>
                </a:solidFill>
              </a:rPr>
              <a:t>NIWR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6AD2F044-CD96-4B48-BA31-01875067EC9E}"/>
                  </a:ext>
                </a:extLst>
              </p:cNvPr>
              <p:cNvSpPr/>
              <p:nvPr/>
            </p:nvSpPr>
            <p:spPr>
              <a:xfrm>
                <a:off x="340575" y="3377853"/>
                <a:ext cx="5381864" cy="34583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𝑚𝑖𝑛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𝐸𝑇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𝑑𝑒𝑓</m:t>
                                </m:r>
                              </m:sub>
                            </m:sSub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𝐸𝑇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𝑤𝑤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sSub>
                      <m:sSubPr>
                        <m:ctrlPr>
                          <a:rPr lang="en-US" i="1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𝐸𝑇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Calibri" panose="020F0502020204030204" pitchFamily="34" charset="0"/>
                  </a:rPr>
                  <a:t> ,</a:t>
                </a:r>
              </a:p>
              <a:p>
                <a:endParaRPr lang="en-US" dirty="0">
                  <a:latin typeface="Times New Roman" panose="02020603050405020304" pitchFamily="18" charset="0"/>
                </a:endParaRPr>
              </a:p>
              <a:p>
                <a:r>
                  <a:rPr lang="en-US" dirty="0" err="1">
                    <a:latin typeface="+mj-lt"/>
                  </a:rPr>
                  <a:t>ETww</a:t>
                </a:r>
                <a:r>
                  <a:rPr lang="en-US" dirty="0">
                    <a:latin typeface="+mj-lt"/>
                  </a:rPr>
                  <a:t> is the well-watered ET (e.g., Penman-Monteith)</a:t>
                </a:r>
              </a:p>
              <a:p>
                <a:r>
                  <a:rPr lang="en-US" dirty="0" err="1">
                    <a:latin typeface="+mj-lt"/>
                  </a:rPr>
                  <a:t>ETa</a:t>
                </a:r>
                <a:r>
                  <a:rPr lang="en-US" dirty="0">
                    <a:latin typeface="+mj-lt"/>
                  </a:rPr>
                  <a:t> is the actual ET</a:t>
                </a:r>
              </a:p>
              <a:p>
                <a:endParaRPr lang="en-US" dirty="0">
                  <a:latin typeface="+mj-lt"/>
                </a:endParaRPr>
              </a:p>
              <a:p>
                <a:r>
                  <a:rPr lang="en-US" dirty="0" err="1">
                    <a:latin typeface="+mj-lt"/>
                  </a:rPr>
                  <a:t>ETa</a:t>
                </a:r>
                <a:r>
                  <a:rPr lang="en-US" dirty="0">
                    <a:latin typeface="+mj-lt"/>
                  </a:rPr>
                  <a:t> and actual irrigation is subject to water supply, irrigation schedule, and other constraints</a:t>
                </a:r>
              </a:p>
              <a:p>
                <a:endParaRPr lang="en-US" dirty="0">
                  <a:latin typeface="+mj-lt"/>
                </a:endParaRPr>
              </a:p>
              <a:p>
                <a:r>
                  <a:rPr lang="en-US" dirty="0">
                    <a:solidFill>
                      <a:srgbClr val="FFFF00"/>
                    </a:solidFill>
                    <a:latin typeface="+mj-lt"/>
                  </a:rPr>
                  <a:t>--Irrigation processes happen automatically in GSFLOW</a:t>
                </a:r>
              </a:p>
            </p:txBody>
          </p:sp>
        </mc:Choice>
        <mc:Fallback xmlns=""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6AD2F044-CD96-4B48-BA31-01875067EC9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575" y="3377853"/>
                <a:ext cx="5381864" cy="3458319"/>
              </a:xfrm>
              <a:prstGeom prst="rect">
                <a:avLst/>
              </a:prstGeom>
              <a:blipFill>
                <a:blip r:embed="rId3"/>
                <a:stretch>
                  <a:fillRect l="-1019" t="-353" b="-19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extBox 43">
            <a:extLst>
              <a:ext uri="{FF2B5EF4-FFF2-40B4-BE49-F238E27FC236}">
                <a16:creationId xmlns:a16="http://schemas.microsoft.com/office/drawing/2014/main" id="{2273E934-09D2-4F5A-B5B4-27111EE1E48F}"/>
              </a:ext>
            </a:extLst>
          </p:cNvPr>
          <p:cNvSpPr txBox="1"/>
          <p:nvPr/>
        </p:nvSpPr>
        <p:spPr>
          <a:xfrm>
            <a:off x="349200" y="2133497"/>
            <a:ext cx="45587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Inverse problem: determine diversion/pumped amount (</a:t>
            </a:r>
            <a:r>
              <a:rPr lang="en-US" dirty="0">
                <a:solidFill>
                  <a:srgbClr val="FFFF00"/>
                </a:solidFill>
              </a:rPr>
              <a:t>NIWR</a:t>
            </a:r>
            <a:r>
              <a:rPr lang="en-US" dirty="0"/>
              <a:t>) by minimizing the </a:t>
            </a:r>
            <a:r>
              <a:rPr lang="en-US" dirty="0">
                <a:solidFill>
                  <a:srgbClr val="FFFF00"/>
                </a:solidFill>
              </a:rPr>
              <a:t>ET deficit</a:t>
            </a:r>
            <a:r>
              <a:rPr lang="en-US" dirty="0"/>
              <a:t>: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F70BC24-3A71-4C87-B324-E74D55EAF37C}"/>
              </a:ext>
            </a:extLst>
          </p:cNvPr>
          <p:cNvSpPr/>
          <p:nvPr/>
        </p:nvSpPr>
        <p:spPr>
          <a:xfrm>
            <a:off x="5722439" y="1812471"/>
            <a:ext cx="6026423" cy="64205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GSFLOW</a:t>
            </a:r>
          </a:p>
        </p:txBody>
      </p:sp>
    </p:spTree>
    <p:extLst>
      <p:ext uri="{BB962C8B-B14F-4D97-AF65-F5344CB8AC3E}">
        <p14:creationId xmlns:p14="http://schemas.microsoft.com/office/powerpoint/2010/main" val="2734832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7826" y="-989453"/>
            <a:ext cx="4114803" cy="2971801"/>
          </a:xfrm>
        </p:spPr>
        <p:txBody>
          <a:bodyPr/>
          <a:lstStyle/>
          <a:p>
            <a:r>
              <a:rPr lang="en-US" dirty="0"/>
              <a:t>Example problem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41" y="2819721"/>
            <a:ext cx="5327883" cy="1947333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MODFLOW-ONLY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Energy and water budget calculated by UZF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4A4596-C06E-4E76-A61A-EF173E59574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365101" y="0"/>
            <a:ext cx="57165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305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1146" y="-1286310"/>
            <a:ext cx="10457895" cy="297180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Imposed irrigation schedule (maximum SW diversions)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747D28-8767-4CB5-BF07-F4BE29E0785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398389" y="1940131"/>
            <a:ext cx="7232780" cy="31170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708BB2-F749-4429-AEC7-38B44ACDC251}"/>
              </a:ext>
            </a:extLst>
          </p:cNvPr>
          <p:cNvSpPr txBox="1"/>
          <p:nvPr/>
        </p:nvSpPr>
        <p:spPr>
          <a:xfrm>
            <a:off x="2025165" y="5127164"/>
            <a:ext cx="831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Irrigation is constrained to periods of non-zero flow shown by green line</a:t>
            </a:r>
          </a:p>
        </p:txBody>
      </p:sp>
    </p:spTree>
    <p:extLst>
      <p:ext uri="{BB962C8B-B14F-4D97-AF65-F5344CB8AC3E}">
        <p14:creationId xmlns:p14="http://schemas.microsoft.com/office/powerpoint/2010/main" val="3776530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1146" y="-1286310"/>
            <a:ext cx="10457895" cy="2971801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Conjunctive-USE of Surface water and groundwater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8F771A-C8A4-42D7-83A4-6B325A5B64EB}"/>
              </a:ext>
            </a:extLst>
          </p:cNvPr>
          <p:cNvPicPr/>
          <p:nvPr/>
        </p:nvPicPr>
        <p:blipFill rotWithShape="1">
          <a:blip r:embed="rId2"/>
          <a:srcRect t="50405"/>
          <a:stretch/>
        </p:blipFill>
        <p:spPr>
          <a:xfrm>
            <a:off x="6111911" y="3074821"/>
            <a:ext cx="5943600" cy="28544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54BFC5-0D83-49CD-9783-367F20291C5D}"/>
              </a:ext>
            </a:extLst>
          </p:cNvPr>
          <p:cNvPicPr/>
          <p:nvPr/>
        </p:nvPicPr>
        <p:blipFill rotWithShape="1">
          <a:blip r:embed="rId2"/>
          <a:srcRect b="50162"/>
          <a:stretch/>
        </p:blipFill>
        <p:spPr>
          <a:xfrm>
            <a:off x="136491" y="3060826"/>
            <a:ext cx="5943600" cy="28684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CFD719-FDCE-4DC8-A3E3-8BF75A0293C8}"/>
              </a:ext>
            </a:extLst>
          </p:cNvPr>
          <p:cNvSpPr txBox="1"/>
          <p:nvPr/>
        </p:nvSpPr>
        <p:spPr>
          <a:xfrm>
            <a:off x="449929" y="2295736"/>
            <a:ext cx="27318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Dry climate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D4B592-9D7A-4D01-8526-B939BABF69AE}"/>
              </a:ext>
            </a:extLst>
          </p:cNvPr>
          <p:cNvSpPr txBox="1"/>
          <p:nvPr/>
        </p:nvSpPr>
        <p:spPr>
          <a:xfrm>
            <a:off x="2304428" y="4317402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SW diversions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FEB405-6342-4657-B799-348A73E3DF1E}"/>
              </a:ext>
            </a:extLst>
          </p:cNvPr>
          <p:cNvSpPr txBox="1"/>
          <p:nvPr/>
        </p:nvSpPr>
        <p:spPr>
          <a:xfrm>
            <a:off x="6210027" y="2295736"/>
            <a:ext cx="4257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Moderate climate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AE00DB-56D4-4F48-A5AC-66EA438DB6D1}"/>
              </a:ext>
            </a:extLst>
          </p:cNvPr>
          <p:cNvSpPr txBox="1"/>
          <p:nvPr/>
        </p:nvSpPr>
        <p:spPr>
          <a:xfrm>
            <a:off x="2304428" y="4938692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GW Pumping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289DF7-8877-48A4-BE70-6C2B4BCF595F}"/>
              </a:ext>
            </a:extLst>
          </p:cNvPr>
          <p:cNvSpPr txBox="1"/>
          <p:nvPr/>
        </p:nvSpPr>
        <p:spPr>
          <a:xfrm>
            <a:off x="2593910" y="6195268"/>
            <a:ext cx="7083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More supplementary groundwater pumping for dry climate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9B9B34-EE01-4773-9278-BCD4CFF19A2E}"/>
              </a:ext>
            </a:extLst>
          </p:cNvPr>
          <p:cNvSpPr txBox="1"/>
          <p:nvPr/>
        </p:nvSpPr>
        <p:spPr>
          <a:xfrm>
            <a:off x="8231349" y="4375765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SW diversions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9D6425-9B34-4F72-8642-4705F733FB00}"/>
              </a:ext>
            </a:extLst>
          </p:cNvPr>
          <p:cNvSpPr txBox="1"/>
          <p:nvPr/>
        </p:nvSpPr>
        <p:spPr>
          <a:xfrm>
            <a:off x="8221731" y="5152540"/>
            <a:ext cx="1665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GW Pumping</a:t>
            </a:r>
          </a:p>
        </p:txBody>
      </p:sp>
    </p:spTree>
    <p:extLst>
      <p:ext uri="{BB962C8B-B14F-4D97-AF65-F5344CB8AC3E}">
        <p14:creationId xmlns:p14="http://schemas.microsoft.com/office/powerpoint/2010/main" val="2646340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7821" y="-1081347"/>
            <a:ext cx="9014008" cy="2971801"/>
          </a:xfrm>
        </p:spPr>
        <p:txBody>
          <a:bodyPr>
            <a:normAutofit/>
          </a:bodyPr>
          <a:lstStyle/>
          <a:p>
            <a:pPr>
              <a:defRPr sz="1400" b="0" i="0" u="none" strike="noStrike" kern="1200" spc="0" baseline="0">
                <a:solidFill>
                  <a:prstClr val="white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sz="3200" dirty="0">
                <a:solidFill>
                  <a:prstClr val="white">
                    <a:lumMod val="65000"/>
                    <a:lumOff val="35000"/>
                  </a:prstClr>
                </a:solidFill>
              </a:rPr>
              <a:t>Imposed irrigation schedule </a:t>
            </a:r>
            <a:br>
              <a:rPr lang="en-US" sz="3200" dirty="0">
                <a:solidFill>
                  <a:prstClr val="white">
                    <a:lumMod val="65000"/>
                    <a:lumOff val="35000"/>
                  </a:prstClr>
                </a:solidFill>
              </a:rPr>
            </a:br>
            <a:r>
              <a:rPr lang="en-US" sz="3200" dirty="0">
                <a:solidFill>
                  <a:prstClr val="white">
                    <a:lumMod val="65000"/>
                    <a:lumOff val="35000"/>
                  </a:prstClr>
                </a:solidFill>
              </a:rPr>
              <a:t>results in deficit irrigation (</a:t>
            </a:r>
            <a:r>
              <a:rPr lang="en-US" sz="3200" dirty="0" err="1">
                <a:solidFill>
                  <a:prstClr val="white">
                    <a:lumMod val="65000"/>
                    <a:lumOff val="35000"/>
                  </a:prstClr>
                </a:solidFill>
              </a:rPr>
              <a:t>ET</a:t>
            </a:r>
            <a:r>
              <a:rPr lang="en-US" sz="1800" dirty="0" err="1">
                <a:solidFill>
                  <a:prstClr val="white">
                    <a:lumMod val="65000"/>
                    <a:lumOff val="35000"/>
                  </a:prstClr>
                </a:solidFill>
              </a:rPr>
              <a:t>a</a:t>
            </a:r>
            <a:r>
              <a:rPr lang="en-US" sz="3200" dirty="0">
                <a:solidFill>
                  <a:prstClr val="white">
                    <a:lumMod val="65000"/>
                    <a:lumOff val="35000"/>
                  </a:prstClr>
                </a:solidFill>
              </a:rPr>
              <a:t>&lt;</a:t>
            </a:r>
            <a:r>
              <a:rPr lang="en-US" sz="3200" dirty="0" err="1">
                <a:solidFill>
                  <a:prstClr val="white">
                    <a:lumMod val="65000"/>
                    <a:lumOff val="35000"/>
                  </a:prstClr>
                </a:solidFill>
              </a:rPr>
              <a:t>ET</a:t>
            </a:r>
            <a:r>
              <a:rPr lang="en-US" sz="1800" dirty="0" err="1">
                <a:solidFill>
                  <a:prstClr val="white">
                    <a:lumMod val="65000"/>
                    <a:lumOff val="35000"/>
                  </a:prstClr>
                </a:solidFill>
              </a:rPr>
              <a:t>ww</a:t>
            </a:r>
            <a:r>
              <a:rPr lang="en-US" sz="3200" dirty="0">
                <a:solidFill>
                  <a:prstClr val="white">
                    <a:lumMod val="65000"/>
                    <a:lumOff val="35000"/>
                  </a:prstClr>
                </a:solidFill>
              </a:rPr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D9577A-E2B4-4CA9-BA95-2B091483C40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01011" y="2300994"/>
            <a:ext cx="9232004" cy="36519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23A6D6-D3D7-49D2-B9AB-2ABF8E3A29A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207259" y="308597"/>
            <a:ext cx="3053087" cy="999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34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7658" y="-1047363"/>
            <a:ext cx="10315222" cy="2971801"/>
          </a:xfrm>
        </p:spPr>
        <p:txBody>
          <a:bodyPr/>
          <a:lstStyle/>
          <a:p>
            <a:r>
              <a:rPr lang="en-US" dirty="0"/>
              <a:t>Impacts of field soil texture on NIWR (groundwater only)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DFAB31-310A-4E5D-8901-186449C9B887}"/>
              </a:ext>
            </a:extLst>
          </p:cNvPr>
          <p:cNvPicPr/>
          <p:nvPr/>
        </p:nvPicPr>
        <p:blipFill rotWithShape="1">
          <a:blip r:embed="rId2"/>
          <a:srcRect b="51048"/>
          <a:stretch/>
        </p:blipFill>
        <p:spPr>
          <a:xfrm>
            <a:off x="250372" y="2600994"/>
            <a:ext cx="5943600" cy="2834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99EC23-DCE3-401B-9528-97919941CEBF}"/>
              </a:ext>
            </a:extLst>
          </p:cNvPr>
          <p:cNvPicPr/>
          <p:nvPr/>
        </p:nvPicPr>
        <p:blipFill rotWithShape="1">
          <a:blip r:embed="rId2"/>
          <a:srcRect t="48667"/>
          <a:stretch/>
        </p:blipFill>
        <p:spPr>
          <a:xfrm>
            <a:off x="6315269" y="2600993"/>
            <a:ext cx="5876731" cy="2834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1F4F8BF-0506-436E-BD2B-38CC46ED3E06}"/>
              </a:ext>
            </a:extLst>
          </p:cNvPr>
          <p:cNvSpPr txBox="1"/>
          <p:nvPr/>
        </p:nvSpPr>
        <p:spPr>
          <a:xfrm>
            <a:off x="1844063" y="5742217"/>
            <a:ext cx="8988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Coarse soils require more irrigation due to rapid percolation below root zone</a:t>
            </a:r>
          </a:p>
        </p:txBody>
      </p:sp>
    </p:spTree>
    <p:extLst>
      <p:ext uri="{BB962C8B-B14F-4D97-AF65-F5344CB8AC3E}">
        <p14:creationId xmlns:p14="http://schemas.microsoft.com/office/powerpoint/2010/main" val="128301744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2343</TotalTime>
  <Words>480</Words>
  <Application>Microsoft Office PowerPoint</Application>
  <PresentationFormat>Widescreen</PresentationFormat>
  <Paragraphs>68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Cambria Math</vt:lpstr>
      <vt:lpstr>Century Gothic</vt:lpstr>
      <vt:lpstr>Times New Roman</vt:lpstr>
      <vt:lpstr>Wingdings 3</vt:lpstr>
      <vt:lpstr>Slice</vt:lpstr>
      <vt:lpstr>Agricultural-water use (AG) Package for gsflow</vt:lpstr>
      <vt:lpstr>Agricultural-water use (AG) Package for gsflow</vt:lpstr>
      <vt:lpstr>Agricultural-water use—at the intersection of supply and demand</vt:lpstr>
      <vt:lpstr>Energy and Soil-Water balance used to estimate NIWR</vt:lpstr>
      <vt:lpstr>Example problem 1</vt:lpstr>
      <vt:lpstr>Imposed irrigation schedule (maximum SW diversions)</vt:lpstr>
      <vt:lpstr>Conjunctive-USE of Surface water and groundwater</vt:lpstr>
      <vt:lpstr>Imposed irrigation schedule  results in deficit irrigation (ETa&lt;ETww)</vt:lpstr>
      <vt:lpstr>Impacts of field soil texture on NIWR (groundwater only)</vt:lpstr>
      <vt:lpstr>Example problem 2  </vt:lpstr>
      <vt:lpstr>Example problem 2  </vt:lpstr>
      <vt:lpstr>Example problem 2A: Irrigation amounts determined by minimizing ET deficit </vt:lpstr>
      <vt:lpstr>Example problem 2B: Irrigation events triggered by ET deficit with set duration and rate</vt:lpstr>
      <vt:lpstr>Example problem 2B: Different trigger thresholds affect et</vt:lpstr>
      <vt:lpstr>AG Package for gsflow</vt:lpstr>
      <vt:lpstr>PowerPoint Presentation</vt:lpstr>
      <vt:lpstr>AG Package Input file structure (Key words)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Niswonger, Richard</dc:creator>
  <cp:lastModifiedBy>Niswonger, Richard</cp:lastModifiedBy>
  <cp:revision>108</cp:revision>
  <dcterms:created xsi:type="dcterms:W3CDTF">2017-12-13T18:00:20Z</dcterms:created>
  <dcterms:modified xsi:type="dcterms:W3CDTF">2019-02-21T00:13:28Z</dcterms:modified>
</cp:coreProperties>
</file>

<file path=docProps/thumbnail.jpeg>
</file>